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7675" cy="992663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67964" y="5229200"/>
            <a:ext cx="7437131" cy="1077218"/>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Beslutningsstøtteværkstøj til rehabilitering af kræftpatienter</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Kræftsygeplejesker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Birgit Nørfjand Holm og Nancy F. Pedersen</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Nordsjællands Hospital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Onkologisk Ambulatorium (0862), Nordsjællands Hospital </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715226" y="1340768"/>
            <a:ext cx="7896498" cy="4926990"/>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Vores målsætning er at øge patientinddragelse på forskellige niveauer. Herunder på individ niveau, hvor patienternes præferencer, viden og behov afdækkes og indgår i tilrettelæggelsen af det enkelte patientforløb.</a:t>
            </a:r>
          </a:p>
          <a:p>
            <a:pPr marL="285750" indent="-285750">
              <a:lnSpc>
                <a:spcPts val="1920"/>
              </a:lnSpc>
              <a:spcBef>
                <a:spcPts val="600"/>
              </a:spcBef>
              <a:buFont typeface="Arial" panose="020B0604020202020204" pitchFamily="34" charset="0"/>
              <a:buChar char="•"/>
            </a:pPr>
            <a:r>
              <a:rPr lang="da-DK" sz="1600" dirty="0">
                <a:latin typeface="Mari Book" pitchFamily="34" charset="0"/>
              </a:rPr>
              <a:t>Udarbejde beslutningshjælpere i samarbejde med CPI. </a:t>
            </a:r>
          </a:p>
          <a:p>
            <a:pPr marL="285750" indent="-285750">
              <a:lnSpc>
                <a:spcPts val="1920"/>
              </a:lnSpc>
              <a:spcBef>
                <a:spcPts val="600"/>
              </a:spcBef>
              <a:buFont typeface="Arial" panose="020B0604020202020204" pitchFamily="34" charset="0"/>
              <a:buChar char="•"/>
            </a:pPr>
            <a:r>
              <a:rPr lang="da-DK" sz="1600" dirty="0">
                <a:latin typeface="Mari Book" pitchFamily="34" charset="0"/>
              </a:rPr>
              <a:t>Nu har vi taget initiativ til at lave en beslutningshjælper selv til patienter som i screeningen vurderes til at kunne have et rehabiliteringsbehov.</a:t>
            </a:r>
          </a:p>
          <a:p>
            <a:pPr marL="285750" indent="-285750">
              <a:lnSpc>
                <a:spcPts val="1920"/>
              </a:lnSpc>
              <a:spcBef>
                <a:spcPts val="600"/>
              </a:spcBef>
              <a:buFont typeface="Arial" panose="020B0604020202020204" pitchFamily="34" charset="0"/>
              <a:buChar char="•"/>
            </a:pPr>
            <a:r>
              <a:rPr lang="da-DK" sz="1600" dirty="0">
                <a:latin typeface="Mari Book" pitchFamily="34" charset="0"/>
              </a:rPr>
              <a:t>Vores mål er at beslutningshjælperen skal understøtte, at alle patienter systematisk tilbydes en samtale, med henblik på at få den rehabiliterende støtte som den enkelte har behov for. </a:t>
            </a:r>
          </a:p>
          <a:p>
            <a:pPr marL="285750" indent="-285750">
              <a:lnSpc>
                <a:spcPts val="1920"/>
              </a:lnSpc>
              <a:spcBef>
                <a:spcPts val="600"/>
              </a:spcBef>
              <a:buFont typeface="Arial" panose="020B0604020202020204" pitchFamily="34" charset="0"/>
              <a:buChar char="•"/>
            </a:pPr>
            <a:r>
              <a:rPr lang="da-DK" sz="1600" dirty="0">
                <a:latin typeface="Mari Book" pitchFamily="34" charset="0"/>
              </a:rPr>
              <a:t>Vores beslutningshjælper indeholder følgende valg og/eller fravalg: </a:t>
            </a:r>
          </a:p>
          <a:p>
            <a:pPr marL="285750" indent="-285750">
              <a:lnSpc>
                <a:spcPts val="1920"/>
              </a:lnSpc>
              <a:spcBef>
                <a:spcPts val="600"/>
              </a:spcBef>
              <a:buFont typeface="Arial" panose="020B0604020202020204" pitchFamily="34" charset="0"/>
              <a:buChar char="•"/>
            </a:pPr>
            <a:r>
              <a:rPr lang="da-DK" sz="1600" dirty="0">
                <a:latin typeface="Mari Book" pitchFamily="34" charset="0"/>
              </a:rPr>
              <a:t>1.	Henvisning til kommunal rehabilitering uden rehabiliteringssamtale </a:t>
            </a:r>
          </a:p>
          <a:p>
            <a:pPr marL="285750" indent="-285750">
              <a:lnSpc>
                <a:spcPts val="1920"/>
              </a:lnSpc>
              <a:spcBef>
                <a:spcPts val="600"/>
              </a:spcBef>
              <a:buFont typeface="Arial" panose="020B0604020202020204" pitchFamily="34" charset="0"/>
              <a:buChar char="•"/>
            </a:pPr>
            <a:r>
              <a:rPr lang="da-DK" sz="1600" dirty="0">
                <a:latin typeface="Mari Book" pitchFamily="34" charset="0"/>
              </a:rPr>
              <a:t>2.	Rehabiliteringssamtale med en sygeplejerske i Onkologisk afdeling </a:t>
            </a:r>
          </a:p>
          <a:p>
            <a:pPr marL="285750" indent="-285750">
              <a:lnSpc>
                <a:spcPts val="1920"/>
              </a:lnSpc>
              <a:spcBef>
                <a:spcPts val="600"/>
              </a:spcBef>
              <a:buFont typeface="Arial" panose="020B0604020202020204" pitchFamily="34" charset="0"/>
              <a:buChar char="•"/>
            </a:pPr>
            <a:r>
              <a:rPr lang="da-DK" sz="1600" dirty="0">
                <a:latin typeface="Mari Book" pitchFamily="34" charset="0"/>
              </a:rPr>
              <a:t>3.	Ingen rehabiliteringssamtale og ingen henvisning til kommunal rehabilitering</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Den gavnlige effekt af det rigtige rehabiliterende tilbud støtter </a:t>
            </a:r>
            <a:r>
              <a:rPr lang="da-DK" sz="1600" dirty="0" err="1">
                <a:latin typeface="Mari Book" pitchFamily="34" charset="0"/>
              </a:rPr>
              <a:t>patien-ten</a:t>
            </a:r>
            <a:r>
              <a:rPr lang="da-DK" sz="1600" dirty="0">
                <a:latin typeface="Mari Book" pitchFamily="34" charset="0"/>
              </a:rPr>
              <a:t> under og efter deres behandlingsforløb, samt at de bliver tilfredse med deres valg eller </a:t>
            </a:r>
            <a:r>
              <a:rPr lang="da-DK" sz="1600" dirty="0" err="1">
                <a:latin typeface="Mari Book" pitchFamily="34" charset="0"/>
              </a:rPr>
              <a:t>fra-valg</a:t>
            </a:r>
            <a:r>
              <a:rPr lang="da-DK" sz="1600" dirty="0">
                <a:latin typeface="Mari Book" pitchFamily="34" charset="0"/>
              </a:rPr>
              <a:t> af rehabilitering.</a:t>
            </a: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2A58C912-C028-48FF-8D84-85EE6CC0E7C8}"/>
</file>

<file path=customXml/itemProps2.xml><?xml version="1.0" encoding="utf-8"?>
<ds:datastoreItem xmlns:ds="http://schemas.openxmlformats.org/officeDocument/2006/customXml" ds:itemID="{413B62A9-FAFF-456C-8EE4-FD0565AC09F1}"/>
</file>

<file path=customXml/itemProps3.xml><?xml version="1.0" encoding="utf-8"?>
<ds:datastoreItem xmlns:ds="http://schemas.openxmlformats.org/officeDocument/2006/customXml" ds:itemID="{7B72F3A1-C618-4BE7-BB56-6BD15ED3054F}"/>
</file>

<file path=customXml/itemProps4.xml><?xml version="1.0" encoding="utf-8"?>
<ds:datastoreItem xmlns:ds="http://schemas.openxmlformats.org/officeDocument/2006/customXml" ds:itemID="{BCA1AFAB-9AF1-4024-8167-101B647DC377}"/>
</file>

<file path=docProps/app.xml><?xml version="1.0" encoding="utf-8"?>
<Properties xmlns="http://schemas.openxmlformats.org/officeDocument/2006/extended-properties" xmlns:vt="http://schemas.openxmlformats.org/officeDocument/2006/docPropsVTypes">
  <TotalTime>25896</TotalTime>
  <Words>201</Words>
  <Application>Microsoft Office PowerPoint</Application>
  <PresentationFormat>Skærmshow (4:3)</PresentationFormat>
  <Paragraphs>20</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1425</cp:revision>
  <cp:lastPrinted>2024-03-19T06:56:36Z</cp:lastPrinted>
  <dcterms:created xsi:type="dcterms:W3CDTF">2018-01-18T10:02:11Z</dcterms:created>
  <dcterms:modified xsi:type="dcterms:W3CDTF">2024-03-25T13:03:07Z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